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2"/>
  </p:notesMasterIdLst>
  <p:handoutMasterIdLst>
    <p:handoutMasterId r:id="rId43"/>
  </p:handoutMasterIdLst>
  <p:sldIdLst>
    <p:sldId id="257" r:id="rId3"/>
    <p:sldId id="277" r:id="rId4"/>
    <p:sldId id="272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93" r:id="rId14"/>
    <p:sldId id="287" r:id="rId15"/>
    <p:sldId id="288" r:id="rId16"/>
    <p:sldId id="289" r:id="rId17"/>
    <p:sldId id="290" r:id="rId18"/>
    <p:sldId id="294" r:id="rId19"/>
    <p:sldId id="313" r:id="rId20"/>
    <p:sldId id="291" r:id="rId21"/>
    <p:sldId id="292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2" r:id="rId39"/>
    <p:sldId id="314" r:id="rId40"/>
    <p:sldId id="278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>
      <p:cViewPr varScale="1">
        <p:scale>
          <a:sx n="80" d="100"/>
          <a:sy n="80" d="100"/>
        </p:scale>
        <p:origin x="120" y="73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cs-CZ" smtClean="0"/>
              <a:t>13.10.2016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cs-CZ" smtClean="0"/>
              <a:t>13.10.2016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cs-CZ" noProof="0" smtClean="0"/>
              <a:t>13.10.2016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noProof="0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cs-CZ" noProof="0" smtClean="0"/>
              <a:pPr/>
              <a:t>13.10.2016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elicky2a.estranky.cz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0564" y="44624"/>
            <a:ext cx="8458200" cy="2448272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6000" b="0" i="0" dirty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Když se povede týmová spolupráce v praxi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89810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dirty="0">
                <a:solidFill>
                  <a:srgbClr val="164B4F"/>
                </a:solidFill>
              </a:rPr>
              <a:t>Zkušenosti Mgr. Zuzany Novákové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>
                <a:solidFill>
                  <a:srgbClr val="164B4F"/>
                </a:solidFill>
              </a:rPr>
              <a:t>a asistenta pedagoga Jiřiny Balcarové </a:t>
            </a:r>
            <a:r>
              <a:rPr lang="cs-CZ" dirty="0" err="1">
                <a:solidFill>
                  <a:srgbClr val="164B4F"/>
                </a:solidFill>
              </a:rPr>
              <a:t>Kislingerové</a:t>
            </a:r>
            <a:r>
              <a:rPr lang="cs-CZ" dirty="0">
                <a:solidFill>
                  <a:srgbClr val="164B4F"/>
                </a:solidFill>
              </a:rPr>
              <a:t>, integrující žákyni s Downovým syndromem 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>
                <a:solidFill>
                  <a:srgbClr val="164B4F"/>
                </a:solidFill>
              </a:rPr>
              <a:t>ZŠ Na Slovance, Praha 8</a:t>
            </a:r>
          </a:p>
          <a:p>
            <a:pPr marL="0" indent="0">
              <a:spcBef>
                <a:spcPts val="0"/>
              </a:spcBef>
              <a:buNone/>
            </a:pPr>
            <a:endParaRPr lang="cs-CZ" dirty="0">
              <a:solidFill>
                <a:srgbClr val="164B4F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cs-CZ" dirty="0">
                <a:solidFill>
                  <a:srgbClr val="164B4F"/>
                </a:solidFill>
              </a:rPr>
              <a:t>12.10.2016</a:t>
            </a:r>
          </a:p>
          <a:p>
            <a:pPr marL="0" indent="0" algn="l">
              <a:spcBef>
                <a:spcPts val="0"/>
              </a:spcBef>
              <a:buNone/>
            </a:pPr>
            <a:endParaRPr lang="cs-CZ" dirty="0">
              <a:solidFill>
                <a:srgbClr val="164B4F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cs-CZ" sz="2400" b="0" i="0" dirty="0">
              <a:solidFill>
                <a:srgbClr val="164B4F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cs-CZ" dirty="0">
              <a:solidFill>
                <a:srgbClr val="164B4F"/>
              </a:solidFill>
            </a:endParaRPr>
          </a:p>
          <a:p>
            <a:pPr marL="0" indent="0" algn="l">
              <a:spcBef>
                <a:spcPts val="0"/>
              </a:spcBef>
              <a:buNone/>
            </a:pPr>
            <a:endParaRPr lang="cs-CZ" sz="2400" b="0" i="0" dirty="0">
              <a:solidFill>
                <a:srgbClr val="164B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-171400"/>
            <a:ext cx="10225135" cy="114300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Český jazyk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3746" r="55407"/>
          <a:stretch/>
        </p:blipFill>
        <p:spPr>
          <a:xfrm>
            <a:off x="981844" y="1713118"/>
            <a:ext cx="2952329" cy="40323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053" y="2322887"/>
            <a:ext cx="5477226" cy="30809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2839" r="4207"/>
          <a:stretch/>
        </p:blipFill>
        <p:spPr>
          <a:xfrm>
            <a:off x="7386762" y="2348879"/>
            <a:ext cx="4540298" cy="28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280447"/>
            <a:ext cx="10225136" cy="674976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Český jazyk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604" r="51569"/>
          <a:stretch/>
        </p:blipFill>
        <p:spPr>
          <a:xfrm>
            <a:off x="1053852" y="1167658"/>
            <a:ext cx="3240360" cy="400888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5313" r="2657"/>
          <a:stretch/>
        </p:blipFill>
        <p:spPr>
          <a:xfrm>
            <a:off x="4516074" y="1412776"/>
            <a:ext cx="6113357" cy="35966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-575"/>
          <a:stretch/>
        </p:blipFill>
        <p:spPr>
          <a:xfrm>
            <a:off x="7534573" y="3908364"/>
            <a:ext cx="4360620" cy="27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2" y="44624"/>
            <a:ext cx="10345216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Český jazyk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532" y="1435734"/>
            <a:ext cx="4792182" cy="35941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143" y="2029801"/>
            <a:ext cx="4360134" cy="32701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36" y="1844824"/>
            <a:ext cx="3888432" cy="48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7868" y="200134"/>
            <a:ext cx="6384775" cy="615280"/>
          </a:xfrm>
        </p:spPr>
        <p:txBody>
          <a:bodyPr/>
          <a:lstStyle/>
          <a:p>
            <a:r>
              <a:rPr lang="cs-CZ" dirty="0">
                <a:solidFill>
                  <a:srgbClr val="164B4F"/>
                </a:solidFill>
              </a:rPr>
              <a:t>Jak nám to šlo – Matematika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81844" y="4869160"/>
            <a:ext cx="4752528" cy="600472"/>
          </a:xfrm>
        </p:spPr>
        <p:txBody>
          <a:bodyPr>
            <a:noAutofit/>
          </a:bodyPr>
          <a:lstStyle/>
          <a:p>
            <a:r>
              <a:rPr lang="cs-CZ" sz="3200" dirty="0"/>
              <a:t>Modelujeme co umíme</a:t>
            </a:r>
          </a:p>
        </p:txBody>
      </p:sp>
      <p:pic>
        <p:nvPicPr>
          <p:cNvPr id="5124" name="Picture 4" descr="http://www.vcelicky1a.estranky.cz/img/original/81/2013-09-18-11.26.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19" y="1052736"/>
            <a:ext cx="3310136" cy="248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vcelicky1a.estranky.cz/img/original/86/2013-09-18-11.28.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3" b="9365"/>
          <a:stretch/>
        </p:blipFill>
        <p:spPr bwMode="auto">
          <a:xfrm>
            <a:off x="1702789" y="3466409"/>
            <a:ext cx="3456384" cy="132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5398" r="5289"/>
          <a:stretch/>
        </p:blipFill>
        <p:spPr>
          <a:xfrm>
            <a:off x="7594178" y="188640"/>
            <a:ext cx="4261764" cy="28803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2462" r="44592"/>
          <a:stretch/>
        </p:blipFill>
        <p:spPr>
          <a:xfrm>
            <a:off x="5137591" y="1268760"/>
            <a:ext cx="2016224" cy="28520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-2162" r="16864" b="2162"/>
          <a:stretch/>
        </p:blipFill>
        <p:spPr>
          <a:xfrm rot="5400000">
            <a:off x="6649989" y="3788813"/>
            <a:ext cx="3404632" cy="23969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6951"/>
          <a:stretch/>
        </p:blipFill>
        <p:spPr>
          <a:xfrm rot="5400000">
            <a:off x="9013531" y="3842598"/>
            <a:ext cx="3386051" cy="22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7908" y="116632"/>
            <a:ext cx="10057183" cy="61528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Matematika-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" r="3899"/>
          <a:stretch/>
        </p:blipFill>
        <p:spPr>
          <a:xfrm rot="5400000">
            <a:off x="288885" y="1457664"/>
            <a:ext cx="3834190" cy="24482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-1"/>
          <a:stretch/>
        </p:blipFill>
        <p:spPr>
          <a:xfrm rot="5400000">
            <a:off x="2525618" y="3708557"/>
            <a:ext cx="3341770" cy="24996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-2266" r="11801" b="2266"/>
          <a:stretch/>
        </p:blipFill>
        <p:spPr>
          <a:xfrm rot="5400000">
            <a:off x="4237759" y="1263988"/>
            <a:ext cx="3641298" cy="27867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12201"/>
          <a:stretch/>
        </p:blipFill>
        <p:spPr>
          <a:xfrm rot="5400000">
            <a:off x="6760814" y="3701227"/>
            <a:ext cx="3371423" cy="25439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t="6948" r="3908" b="3474"/>
          <a:stretch/>
        </p:blipFill>
        <p:spPr>
          <a:xfrm rot="16200000">
            <a:off x="8712337" y="2035211"/>
            <a:ext cx="390916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1924" y="0"/>
            <a:ext cx="9985175" cy="687288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Matematika-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r="3900"/>
          <a:stretch/>
        </p:blipFill>
        <p:spPr>
          <a:xfrm rot="5400000">
            <a:off x="584575" y="1346216"/>
            <a:ext cx="3344151" cy="22615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/>
          <a:stretch/>
        </p:blipFill>
        <p:spPr>
          <a:xfrm rot="5400000">
            <a:off x="1874705" y="3544250"/>
            <a:ext cx="3794226" cy="26996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5900"/>
          <a:stretch/>
        </p:blipFill>
        <p:spPr>
          <a:xfrm rot="5400000">
            <a:off x="4701350" y="1397770"/>
            <a:ext cx="3344150" cy="21584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/>
          <a:stretch/>
        </p:blipFill>
        <p:spPr>
          <a:xfrm rot="5400000">
            <a:off x="6293528" y="3517916"/>
            <a:ext cx="3802867" cy="26169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467" r="8001" b="-1467"/>
          <a:stretch/>
        </p:blipFill>
        <p:spPr>
          <a:xfrm rot="5400000">
            <a:off x="8986853" y="1333775"/>
            <a:ext cx="350414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7908" y="44624"/>
            <a:ext cx="9985175" cy="61528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Matematika-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/>
          <a:stretch/>
        </p:blipFill>
        <p:spPr>
          <a:xfrm>
            <a:off x="1053852" y="693420"/>
            <a:ext cx="3560748" cy="20875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r="9311" b="7067"/>
          <a:stretch/>
        </p:blipFill>
        <p:spPr>
          <a:xfrm rot="5400000">
            <a:off x="824918" y="3486937"/>
            <a:ext cx="3751717" cy="26277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13251"/>
          <a:stretch/>
        </p:blipFill>
        <p:spPr>
          <a:xfrm rot="5400000">
            <a:off x="4363150" y="2042334"/>
            <a:ext cx="4502989" cy="32164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/>
          <a:stretch/>
        </p:blipFill>
        <p:spPr>
          <a:xfrm rot="5400000">
            <a:off x="7907480" y="2106283"/>
            <a:ext cx="4486831" cy="30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9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916" y="116632"/>
            <a:ext cx="10201199" cy="759296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Matematika-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1816" y="2020876"/>
            <a:ext cx="5320655" cy="396044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340767"/>
            <a:ext cx="3960440" cy="52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916" y="116632"/>
            <a:ext cx="9889232" cy="61528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Matematika-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731912"/>
            <a:ext cx="3788139" cy="28411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152" y="2395764"/>
            <a:ext cx="4896544" cy="36724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7311" y="2382165"/>
            <a:ext cx="4874793" cy="36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0876" y="116632"/>
            <a:ext cx="5016623" cy="599728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Psaní</a:t>
            </a:r>
            <a:endParaRPr lang="cs-CZ" sz="4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1637" r="4722"/>
          <a:stretch/>
        </p:blipFill>
        <p:spPr>
          <a:xfrm>
            <a:off x="1125860" y="810449"/>
            <a:ext cx="4320480" cy="298439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t="2078" r="3902"/>
          <a:stretch/>
        </p:blipFill>
        <p:spPr>
          <a:xfrm>
            <a:off x="1701923" y="3645024"/>
            <a:ext cx="4073045" cy="28803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4655" r="4010"/>
          <a:stretch/>
        </p:blipFill>
        <p:spPr>
          <a:xfrm>
            <a:off x="6598468" y="85689"/>
            <a:ext cx="4464496" cy="305656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r="51094"/>
          <a:stretch/>
        </p:blipFill>
        <p:spPr>
          <a:xfrm>
            <a:off x="6022403" y="3257348"/>
            <a:ext cx="2952328" cy="343108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8" t="2462"/>
          <a:stretch/>
        </p:blipFill>
        <p:spPr>
          <a:xfrm>
            <a:off x="9190756" y="3248276"/>
            <a:ext cx="2808312" cy="34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jsme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4" t="-4411" r="17083" b="9410"/>
          <a:stretch/>
        </p:blipFill>
        <p:spPr>
          <a:xfrm>
            <a:off x="5446340" y="1483909"/>
            <a:ext cx="5256584" cy="4653135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93813" y="1676400"/>
            <a:ext cx="3792487" cy="4495800"/>
          </a:xfrm>
        </p:spPr>
        <p:txBody>
          <a:bodyPr>
            <a:normAutofit/>
          </a:bodyPr>
          <a:lstStyle/>
          <a:p>
            <a:r>
              <a:rPr lang="cs-CZ" sz="2000" dirty="0"/>
              <a:t>Včeličky 4.A </a:t>
            </a:r>
          </a:p>
          <a:p>
            <a:r>
              <a:rPr lang="cs-CZ" sz="2000" dirty="0"/>
              <a:t>ZŠ Na Slovance, Praha 8 </a:t>
            </a:r>
          </a:p>
          <a:p>
            <a:r>
              <a:rPr lang="cs-CZ" sz="2000" dirty="0" err="1"/>
              <a:t>Mgr.Zuzana</a:t>
            </a:r>
            <a:r>
              <a:rPr lang="cs-CZ" sz="2000" dirty="0"/>
              <a:t> Nováková</a:t>
            </a:r>
          </a:p>
          <a:p>
            <a:r>
              <a:rPr lang="cs-CZ" sz="2000" dirty="0" err="1"/>
              <a:t>as.ped.Jiřina</a:t>
            </a:r>
            <a:r>
              <a:rPr lang="cs-CZ" sz="2000" dirty="0"/>
              <a:t> Balcarová </a:t>
            </a:r>
            <a:r>
              <a:rPr lang="cs-CZ" sz="2000" dirty="0" err="1"/>
              <a:t>Kislingerová</a:t>
            </a:r>
            <a:endParaRPr lang="cs-CZ" sz="2000" dirty="0"/>
          </a:p>
          <a:p>
            <a:r>
              <a:rPr lang="cs-CZ" sz="2000" dirty="0"/>
              <a:t>Spolupracujeme 7 let</a:t>
            </a:r>
          </a:p>
          <a:p>
            <a:r>
              <a:rPr lang="cs-CZ" sz="2000" dirty="0">
                <a:hlinkClick r:id="rId3"/>
              </a:rPr>
              <a:t>www.vcelicky2a.estranky.cz/</a:t>
            </a:r>
            <a:endParaRPr lang="cs-CZ" sz="2000" dirty="0"/>
          </a:p>
          <a:p>
            <a:r>
              <a:rPr lang="cs-CZ" sz="2000" dirty="0"/>
              <a:t>Aktuální integrace žákyně s Downovým syndromem- čtvrtým rokem</a:t>
            </a:r>
          </a:p>
        </p:txBody>
      </p:sp>
    </p:spTree>
    <p:extLst>
      <p:ext uri="{BB962C8B-B14F-4D97-AF65-F5344CB8AC3E}">
        <p14:creationId xmlns:p14="http://schemas.microsoft.com/office/powerpoint/2010/main" val="26882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1964" y="23407"/>
            <a:ext cx="9601200" cy="75536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Psaní- pokračování</a:t>
            </a:r>
            <a:endParaRPr lang="cs-CZ" sz="4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16560"/>
          <a:stretch/>
        </p:blipFill>
        <p:spPr>
          <a:xfrm rot="16200000">
            <a:off x="682923" y="1279648"/>
            <a:ext cx="3262138" cy="266429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0101"/>
          <a:stretch/>
        </p:blipFill>
        <p:spPr>
          <a:xfrm>
            <a:off x="3790156" y="1484784"/>
            <a:ext cx="2304256" cy="35254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836712"/>
            <a:ext cx="4039871" cy="227342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3250"/>
          <a:stretch/>
        </p:blipFill>
        <p:spPr>
          <a:xfrm>
            <a:off x="6240954" y="3259434"/>
            <a:ext cx="2661769" cy="333791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30050"/>
          <a:stretch/>
        </p:blipFill>
        <p:spPr>
          <a:xfrm>
            <a:off x="9042491" y="3231666"/>
            <a:ext cx="2815653" cy="33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836" y="80096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Psaní-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88640"/>
            <a:ext cx="2232248" cy="297748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908720"/>
            <a:ext cx="5041436" cy="367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35" y="2852936"/>
            <a:ext cx="508790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884" y="15315"/>
            <a:ext cx="10633247" cy="687288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Psaní- aktuální tiskací písmo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052736"/>
            <a:ext cx="4104456" cy="547260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3" y="836712"/>
            <a:ext cx="4513103" cy="33843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48" y="2060847"/>
            <a:ext cx="3528392" cy="47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781" y="231854"/>
            <a:ext cx="6096743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5" y="1848482"/>
            <a:ext cx="4027570" cy="302067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2924944"/>
            <a:ext cx="6120680" cy="37529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404664"/>
            <a:ext cx="4838354" cy="331236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228184" y="4558616"/>
            <a:ext cx="11521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pěnovka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806380" y="5877272"/>
            <a:ext cx="12961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koberec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643329" y="3284984"/>
            <a:ext cx="32403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víčka, karty, knoflíky, lego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87927" y="1116047"/>
            <a:ext cx="567174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Číselná řada - různé materiály</a:t>
            </a:r>
          </a:p>
        </p:txBody>
      </p:sp>
    </p:spTree>
    <p:extLst>
      <p:ext uri="{BB962C8B-B14F-4D97-AF65-F5344CB8AC3E}">
        <p14:creationId xmlns:p14="http://schemas.microsoft.com/office/powerpoint/2010/main" val="420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7988" y="116632"/>
            <a:ext cx="9601200" cy="52772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8" b="21092"/>
          <a:stretch/>
        </p:blipFill>
        <p:spPr>
          <a:xfrm>
            <a:off x="981844" y="764704"/>
            <a:ext cx="5266908" cy="27706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3" y="2000672"/>
            <a:ext cx="5688633" cy="4264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5749" r="-787" b="8652"/>
          <a:stretch/>
        </p:blipFill>
        <p:spPr>
          <a:xfrm>
            <a:off x="981843" y="3681020"/>
            <a:ext cx="5275989" cy="28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9876" y="35545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772816"/>
            <a:ext cx="4321042" cy="32403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9" y="980728"/>
            <a:ext cx="6244805" cy="46805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01924" y="1124744"/>
            <a:ext cx="49685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bg1"/>
                </a:solidFill>
              </a:rPr>
              <a:t>obrázky a číslice na suchý zip</a:t>
            </a:r>
          </a:p>
        </p:txBody>
      </p:sp>
    </p:spTree>
    <p:extLst>
      <p:ext uri="{BB962C8B-B14F-4D97-AF65-F5344CB8AC3E}">
        <p14:creationId xmlns:p14="http://schemas.microsoft.com/office/powerpoint/2010/main" val="2051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948" y="116632"/>
            <a:ext cx="9601200" cy="543272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836712"/>
            <a:ext cx="5281289" cy="396044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2708920"/>
            <a:ext cx="5472608" cy="383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948" y="0"/>
            <a:ext cx="9601200" cy="75929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2276872"/>
            <a:ext cx="4703889" cy="352839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484784"/>
            <a:ext cx="4646290" cy="31683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3501007"/>
            <a:ext cx="4320480" cy="323950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41884" y="908720"/>
            <a:ext cx="75608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Fotografie zvířat, pexeso, stírací tabulka</a:t>
            </a:r>
          </a:p>
        </p:txBody>
      </p:sp>
    </p:spTree>
    <p:extLst>
      <p:ext uri="{BB962C8B-B14F-4D97-AF65-F5344CB8AC3E}">
        <p14:creationId xmlns:p14="http://schemas.microsoft.com/office/powerpoint/2010/main" val="399592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948" y="116632"/>
            <a:ext cx="9601200" cy="615280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15" y="2204864"/>
            <a:ext cx="5568619" cy="417646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775974"/>
            <a:ext cx="3922930" cy="29410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23" y="2466274"/>
            <a:ext cx="2474741" cy="18560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61864" y="3172281"/>
            <a:ext cx="30963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bg1"/>
                </a:solidFill>
              </a:rPr>
              <a:t>hrací kostky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526460" y="1700808"/>
            <a:ext cx="405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,,Plot pro koníka“ </a:t>
            </a:r>
            <a:r>
              <a:rPr lang="cs-CZ" sz="2400" dirty="0"/>
              <a:t>– pomůcka pro početní operaci- magnetická tabulka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9"/>
          <a:stretch/>
        </p:blipFill>
        <p:spPr>
          <a:xfrm>
            <a:off x="1341884" y="3861048"/>
            <a:ext cx="2736304" cy="289174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57908" y="6135149"/>
            <a:ext cx="12961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domino</a:t>
            </a:r>
          </a:p>
        </p:txBody>
      </p:sp>
    </p:spTree>
    <p:extLst>
      <p:ext uri="{BB962C8B-B14F-4D97-AF65-F5344CB8AC3E}">
        <p14:creationId xmlns:p14="http://schemas.microsoft.com/office/powerpoint/2010/main" val="30321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9956" y="116632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6" b="25714"/>
          <a:stretch/>
        </p:blipFill>
        <p:spPr>
          <a:xfrm>
            <a:off x="1125860" y="1124744"/>
            <a:ext cx="4403566" cy="309634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72" y="3145994"/>
            <a:ext cx="4816580" cy="36119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5957" r="7668"/>
          <a:stretch/>
        </p:blipFill>
        <p:spPr>
          <a:xfrm>
            <a:off x="8974732" y="2244767"/>
            <a:ext cx="2880320" cy="208225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954374" y="1390626"/>
            <a:ext cx="424449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Kormidlo - kolíčky</a:t>
            </a:r>
          </a:p>
        </p:txBody>
      </p:sp>
    </p:spTree>
    <p:extLst>
      <p:ext uri="{BB962C8B-B14F-4D97-AF65-F5344CB8AC3E}">
        <p14:creationId xmlns:p14="http://schemas.microsoft.com/office/powerpoint/2010/main" val="11466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293813" y="381000"/>
            <a:ext cx="7772400" cy="11430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3600" b="0" i="0" dirty="0">
                <a:solidFill>
                  <a:srgbClr val="164B4F"/>
                </a:solidFill>
                <a:latin typeface="Euphemia"/>
                <a:ea typeface="+mj-ea"/>
                <a:cs typeface="+mj-cs"/>
              </a:rPr>
              <a:t>Agenda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293813" y="1676400"/>
            <a:ext cx="9601200" cy="4632920"/>
          </a:xfrm>
        </p:spPr>
        <p:txBody>
          <a:bodyPr>
            <a:normAutofit fontScale="92500" lnSpcReduction="20000"/>
          </a:bodyPr>
          <a:lstStyle/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Úvod – kdo jsme</a:t>
            </a:r>
            <a:endParaRPr lang="cs-CZ" sz="20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b="0" i="0" dirty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Co nás k sobě svedlo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1. integrace</a:t>
            </a:r>
            <a:endParaRPr lang="cs-CZ" sz="20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b="0" i="0" dirty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Setkání s Kačenkou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Cesta do neznáma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b="0" i="0" dirty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První kroky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Jak nám to šlo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Tvorba pomůcek na míru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b="0" i="0" dirty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Individuální práce s Katkou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dirty="0">
                <a:solidFill>
                  <a:srgbClr val="164B4F"/>
                </a:solidFill>
                <a:latin typeface="Euphemia"/>
              </a:rPr>
              <a:t>Třída Včeliček z pohledu dětí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r>
              <a:rPr lang="cs-CZ" sz="2000" b="0" i="0" dirty="0">
                <a:solidFill>
                  <a:srgbClr val="164B4F"/>
                </a:solidFill>
                <a:latin typeface="Euphemia"/>
                <a:ea typeface="+mn-ea"/>
                <a:cs typeface="+mn-cs"/>
              </a:rPr>
              <a:t>Vaše dotazy</a:t>
            </a: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endParaRPr lang="cs-CZ" sz="24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  <a:p>
            <a:pPr marL="0" indent="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None/>
            </a:pPr>
            <a:endParaRPr lang="cs-CZ" sz="24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  <a:p>
            <a:pPr marL="219456" indent="-228600" algn="l" defTabSz="914400">
              <a:lnSpc>
                <a:spcPct val="90000"/>
              </a:lnSpc>
              <a:spcBef>
                <a:spcPts val="1600"/>
              </a:spcBef>
              <a:buClr>
                <a:srgbClr val="164B4F"/>
              </a:buClr>
              <a:buFont typeface="Arial"/>
              <a:buChar char="•"/>
            </a:pPr>
            <a:endParaRPr lang="cs-CZ" sz="2400" b="0" i="0" dirty="0">
              <a:solidFill>
                <a:srgbClr val="164B4F"/>
              </a:solidFill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940" y="116632"/>
            <a:ext cx="9601200" cy="75929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9" y="947045"/>
            <a:ext cx="4365391" cy="327404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3861048"/>
            <a:ext cx="4392488" cy="2860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1196752"/>
            <a:ext cx="46114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4286" y="44624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853506"/>
            <a:ext cx="4752528" cy="356393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t="9877" r="5533" b="9126"/>
          <a:stretch/>
        </p:blipFill>
        <p:spPr>
          <a:xfrm>
            <a:off x="1485900" y="3429000"/>
            <a:ext cx="2736304" cy="331236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5555" b="12201"/>
          <a:stretch/>
        </p:blipFill>
        <p:spPr>
          <a:xfrm>
            <a:off x="4438228" y="3428999"/>
            <a:ext cx="2520280" cy="33069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6942" r="4906" b="11489"/>
          <a:stretch/>
        </p:blipFill>
        <p:spPr>
          <a:xfrm>
            <a:off x="7102524" y="980728"/>
            <a:ext cx="2448272" cy="359589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2780928"/>
            <a:ext cx="2952328" cy="393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940" y="116632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836711"/>
            <a:ext cx="3470261" cy="260303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4437112"/>
            <a:ext cx="2454733" cy="18403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>
          <a:xfrm>
            <a:off x="4866948" y="1261128"/>
            <a:ext cx="2458061" cy="29523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8" y="764704"/>
            <a:ext cx="4504570" cy="31841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8" y="4005064"/>
            <a:ext cx="4504570" cy="2736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1" y="3645024"/>
            <a:ext cx="37444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7802" y="116632"/>
            <a:ext cx="9601200" cy="759296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052736"/>
            <a:ext cx="2992359" cy="52265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1055672"/>
            <a:ext cx="3352399" cy="52236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1055673"/>
            <a:ext cx="4372875" cy="52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7948" y="116632"/>
            <a:ext cx="9601200" cy="687288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09" y="803920"/>
            <a:ext cx="3602343" cy="36505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4088598"/>
            <a:ext cx="3456384" cy="25922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39" y="1124744"/>
            <a:ext cx="642847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5980" y="45197"/>
            <a:ext cx="9601200" cy="61528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Tvorba pomůcek na míru - pokračování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9" y="724921"/>
            <a:ext cx="4182057" cy="313612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3645024"/>
            <a:ext cx="2213960" cy="29523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57" y="1988839"/>
            <a:ext cx="2819739" cy="36186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/>
          <a:stretch/>
        </p:blipFill>
        <p:spPr>
          <a:xfrm>
            <a:off x="8007025" y="3861048"/>
            <a:ext cx="3923333" cy="26548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3"/>
          <a:stretch/>
        </p:blipFill>
        <p:spPr>
          <a:xfrm>
            <a:off x="7948065" y="764704"/>
            <a:ext cx="404125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60" y="220146"/>
            <a:ext cx="6192688" cy="976605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Individuální práce s Katkou</a:t>
            </a:r>
            <a:r>
              <a:rPr lang="cs-CZ" dirty="0">
                <a:solidFill>
                  <a:srgbClr val="164B4F"/>
                </a:solidFill>
              </a:rPr>
              <a:t/>
            </a:r>
            <a:br>
              <a:rPr lang="cs-CZ" dirty="0">
                <a:solidFill>
                  <a:srgbClr val="164B4F"/>
                </a:solidFill>
              </a:rPr>
            </a:b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1124744"/>
            <a:ext cx="3861295" cy="289597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381000"/>
            <a:ext cx="3960440" cy="29703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68" y="3789040"/>
            <a:ext cx="3534363" cy="26507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t="2890" r="21153"/>
          <a:stretch/>
        </p:blipFill>
        <p:spPr>
          <a:xfrm>
            <a:off x="2133972" y="4221088"/>
            <a:ext cx="2160240" cy="24199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54" y="1356624"/>
            <a:ext cx="2749873" cy="48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6060" y="116632"/>
            <a:ext cx="7248871" cy="687288"/>
          </a:xfrm>
        </p:spPr>
        <p:txBody>
          <a:bodyPr>
            <a:normAutofit/>
          </a:bodyPr>
          <a:lstStyle/>
          <a:p>
            <a:r>
              <a:rPr lang="cs-CZ" sz="4000" dirty="0"/>
              <a:t>Třída Včeliček z pohledu dětí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196752"/>
            <a:ext cx="9001000" cy="5063063"/>
          </a:xfrm>
        </p:spPr>
      </p:pic>
    </p:spTree>
    <p:extLst>
      <p:ext uri="{BB962C8B-B14F-4D97-AF65-F5344CB8AC3E}">
        <p14:creationId xmlns:p14="http://schemas.microsoft.com/office/powerpoint/2010/main" val="5980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53752"/>
            <a:ext cx="10513168" cy="710952"/>
          </a:xfrm>
        </p:spPr>
        <p:txBody>
          <a:bodyPr/>
          <a:lstStyle/>
          <a:p>
            <a:r>
              <a:rPr lang="cs-CZ" dirty="0"/>
              <a:t>Třída Včeliček z pohledu dětí- myšlenková mapa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19" y="1484784"/>
            <a:ext cx="5760640" cy="4495800"/>
          </a:xfrm>
        </p:spPr>
      </p:pic>
      <p:sp>
        <p:nvSpPr>
          <p:cNvPr id="6" name="TextovéPole 5"/>
          <p:cNvSpPr txBox="1"/>
          <p:nvPr/>
        </p:nvSpPr>
        <p:spPr>
          <a:xfrm>
            <a:off x="1106986" y="692696"/>
            <a:ext cx="244827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-vtipná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-upovídaná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-lékař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-hezky zpívá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-je nepředvídatelná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-má ráda princezny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</a:t>
            </a:r>
            <a:r>
              <a:rPr lang="cs-CZ" sz="2400" dirty="0" err="1"/>
              <a:t>drzoučká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-hravá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-sportovní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-někdy neposlouchá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-má ráda koně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-kreativní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-usměvavá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-myslí to dobře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-má velké srdce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478788" y="764704"/>
            <a:ext cx="2160240" cy="599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400" dirty="0"/>
              <a:t>-roztržitá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-je laskavá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-někdy zlobí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-silná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-šikovná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-starostlivá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-je milá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-zábavná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-kamarádská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-má </a:t>
            </a:r>
            <a:r>
              <a:rPr lang="cs-CZ" sz="2400"/>
              <a:t>ráda </a:t>
            </a:r>
            <a:r>
              <a:rPr lang="cs-CZ" sz="2400" smtClean="0"/>
              <a:t>psy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-štědrá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-veselá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-vnímající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-hezky maluje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-citová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-přátelská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-umí chrochtat</a:t>
            </a:r>
          </a:p>
        </p:txBody>
      </p:sp>
    </p:spTree>
    <p:extLst>
      <p:ext uri="{BB962C8B-B14F-4D97-AF65-F5344CB8AC3E}">
        <p14:creationId xmlns:p14="http://schemas.microsoft.com/office/powerpoint/2010/main" val="41391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884" y="188640"/>
            <a:ext cx="6168751" cy="831304"/>
          </a:xfrm>
        </p:spPr>
        <p:txBody>
          <a:bodyPr>
            <a:normAutofit/>
          </a:bodyPr>
          <a:lstStyle/>
          <a:p>
            <a:r>
              <a:rPr lang="cs-CZ" sz="4000" dirty="0"/>
              <a:t>Kačenka stejně jako děti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1124744"/>
            <a:ext cx="8856984" cy="5314190"/>
          </a:xfrm>
        </p:spPr>
      </p:pic>
    </p:spTree>
    <p:extLst>
      <p:ext uri="{BB962C8B-B14F-4D97-AF65-F5344CB8AC3E}">
        <p14:creationId xmlns:p14="http://schemas.microsoft.com/office/powerpoint/2010/main" val="17915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600"/>
              </a:spcBef>
              <a:buClr>
                <a:srgbClr val="164B4F"/>
              </a:buClr>
            </a:pPr>
            <a:r>
              <a:rPr lang="cs-CZ" dirty="0">
                <a:solidFill>
                  <a:srgbClr val="164B4F"/>
                </a:solidFill>
              </a:rPr>
              <a:t>Co nás k sobě svedlo</a:t>
            </a:r>
          </a:p>
        </p:txBody>
      </p:sp>
      <p:pic>
        <p:nvPicPr>
          <p:cNvPr id="2050" name="Picture 2" descr="http://www.zsnaslovance2a.estranky.cz/img/original/945/dscf61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36" y="1556792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zsnaslovance2a.estranky.cz/img/original/996/img_7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33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3572762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B4F"/>
                </a:solidFill>
              </a:rPr>
              <a:t>1. integrace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1700808"/>
            <a:ext cx="5994400" cy="4495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188640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164B4F"/>
                </a:solidFill>
              </a:rPr>
              <a:t>Setkání s Kačenkou</a:t>
            </a:r>
            <a:br>
              <a:rPr lang="cs-CZ" dirty="0">
                <a:solidFill>
                  <a:srgbClr val="164B4F"/>
                </a:solidFill>
              </a:rPr>
            </a:br>
            <a:endParaRPr lang="cs-CZ" dirty="0"/>
          </a:p>
        </p:txBody>
      </p:sp>
      <p:pic>
        <p:nvPicPr>
          <p:cNvPr id="3074" name="Picture 2" descr="http://www.vcelicky1a.estranky.cz/img/original/165/2013-10-03-12.23.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r="22472"/>
          <a:stretch/>
        </p:blipFill>
        <p:spPr bwMode="auto">
          <a:xfrm>
            <a:off x="2998068" y="1556792"/>
            <a:ext cx="6319134" cy="45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164B4F"/>
                </a:solidFill>
              </a:rPr>
              <a:t>Cesta do neznáma</a:t>
            </a:r>
            <a:r>
              <a:rPr lang="cs-CZ" dirty="0">
                <a:solidFill>
                  <a:srgbClr val="164B4F"/>
                </a:solidFill>
              </a:rPr>
              <a:t/>
            </a:r>
            <a:br>
              <a:rPr lang="cs-CZ" dirty="0">
                <a:solidFill>
                  <a:srgbClr val="164B4F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Seznámení s diagnózou DS</a:t>
            </a:r>
          </a:p>
          <a:p>
            <a:r>
              <a:rPr lang="cs-CZ" sz="3600" dirty="0"/>
              <a:t>První setkání s dětmi s DS</a:t>
            </a:r>
          </a:p>
          <a:p>
            <a:r>
              <a:rPr lang="cs-CZ" sz="3600" dirty="0"/>
              <a:t>Poznávání Kačenky ve </a:t>
            </a:r>
            <a:r>
              <a:rPr lang="cs-CZ" sz="3600" dirty="0" err="1"/>
              <a:t>spec</a:t>
            </a:r>
            <a:r>
              <a:rPr lang="cs-CZ" sz="3600" dirty="0"/>
              <a:t>. MŠ</a:t>
            </a:r>
          </a:p>
          <a:p>
            <a:r>
              <a:rPr lang="cs-CZ" sz="3600" dirty="0"/>
              <a:t>Obavy</a:t>
            </a:r>
          </a:p>
          <a:p>
            <a:r>
              <a:rPr lang="cs-CZ" sz="3600" dirty="0"/>
              <a:t>Přípravka - ,,Hrajeme si na školu“</a:t>
            </a:r>
          </a:p>
          <a:p>
            <a:r>
              <a:rPr lang="cs-CZ" sz="3600" dirty="0"/>
              <a:t>Rozhodnutí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46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164B4F"/>
                </a:solidFill>
              </a:rPr>
              <a:t>První kroky</a:t>
            </a:r>
            <a:r>
              <a:rPr lang="cs-CZ" dirty="0">
                <a:solidFill>
                  <a:srgbClr val="164B4F"/>
                </a:solidFill>
              </a:rPr>
              <a:t/>
            </a:r>
            <a:br>
              <a:rPr lang="cs-CZ" dirty="0">
                <a:solidFill>
                  <a:srgbClr val="164B4F"/>
                </a:solidFill>
              </a:rPr>
            </a:br>
            <a:endParaRPr lang="cs-CZ" dirty="0"/>
          </a:p>
        </p:txBody>
      </p:sp>
      <p:pic>
        <p:nvPicPr>
          <p:cNvPr id="4098" name="Picture 2" descr="http://www.vcelicky1a.estranky.cz/img/original/6/2013-09-04-09.23.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548680"/>
            <a:ext cx="4831770" cy="362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vcelicky1a.estranky.cz/img/original/2/2013-09-04-09.11.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2276872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93813" y="1412776"/>
            <a:ext cx="55926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Začleňování do kolektivu</a:t>
            </a:r>
          </a:p>
        </p:txBody>
      </p:sp>
    </p:spTree>
    <p:extLst>
      <p:ext uri="{BB962C8B-B14F-4D97-AF65-F5344CB8AC3E}">
        <p14:creationId xmlns:p14="http://schemas.microsoft.com/office/powerpoint/2010/main" val="29744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164B4F"/>
                </a:solidFill>
              </a:rPr>
              <a:t>Jak nám to šlo – Český jazyk</a:t>
            </a:r>
            <a:r>
              <a:rPr lang="cs-CZ" dirty="0">
                <a:solidFill>
                  <a:srgbClr val="164B4F"/>
                </a:solidFill>
              </a:rPr>
              <a:t/>
            </a:r>
            <a:br>
              <a:rPr lang="cs-CZ" dirty="0">
                <a:solidFill>
                  <a:srgbClr val="164B4F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3189" r="13510"/>
          <a:stretch/>
        </p:blipFill>
        <p:spPr>
          <a:xfrm rot="5400000">
            <a:off x="9017757" y="1769007"/>
            <a:ext cx="3266739" cy="277672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t="6407" r="8871"/>
          <a:stretch/>
        </p:blipFill>
        <p:spPr>
          <a:xfrm>
            <a:off x="1629916" y="3861048"/>
            <a:ext cx="4314374" cy="279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/>
          <a:stretch/>
        </p:blipFill>
        <p:spPr>
          <a:xfrm>
            <a:off x="5014292" y="1052736"/>
            <a:ext cx="3583092" cy="23371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5542" r="4435"/>
          <a:stretch/>
        </p:blipFill>
        <p:spPr>
          <a:xfrm>
            <a:off x="1161601" y="1268760"/>
            <a:ext cx="3628927" cy="22322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8" t="-1887" r="1068"/>
          <a:stretch/>
        </p:blipFill>
        <p:spPr>
          <a:xfrm>
            <a:off x="6526460" y="3597156"/>
            <a:ext cx="2304256" cy="30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_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1386025-D567-4608-B896-B3B1A6D81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navozující pocit klidu (širokoúhlá)</Template>
  <TotalTime>0</TotalTime>
  <Words>475</Words>
  <Application>Microsoft Office PowerPoint</Application>
  <PresentationFormat>Vlastní</PresentationFormat>
  <Paragraphs>116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Euphemia</vt:lpstr>
      <vt:lpstr>Serenity_16x9</vt:lpstr>
      <vt:lpstr>Když se povede týmová spolupráce v praxi</vt:lpstr>
      <vt:lpstr>Kdo jsme</vt:lpstr>
      <vt:lpstr>Agenda</vt:lpstr>
      <vt:lpstr>Co nás k sobě svedlo</vt:lpstr>
      <vt:lpstr>1. integrace</vt:lpstr>
      <vt:lpstr>Setkání s Kačenkou </vt:lpstr>
      <vt:lpstr>Cesta do neznáma </vt:lpstr>
      <vt:lpstr>První kroky </vt:lpstr>
      <vt:lpstr>Jak nám to šlo – Český jazyk </vt:lpstr>
      <vt:lpstr>Jak nám to šlo – Český jazyk - pokračování</vt:lpstr>
      <vt:lpstr>Jak nám to šlo – Český jazyk - pokračování</vt:lpstr>
      <vt:lpstr>Jak nám to šlo – Český jazyk - pokračování</vt:lpstr>
      <vt:lpstr>Jak nám to šlo – Matematika</vt:lpstr>
      <vt:lpstr>Jak nám to šlo – Matematika- pokračování</vt:lpstr>
      <vt:lpstr>Jak nám to šlo – Matematika- pokračování</vt:lpstr>
      <vt:lpstr>Jak nám to šlo – Matematika- pokračování</vt:lpstr>
      <vt:lpstr>Jak nám to šlo – Matematika- pokračování</vt:lpstr>
      <vt:lpstr>Jak nám to šlo – Matematika- pokračování</vt:lpstr>
      <vt:lpstr>Jak nám to šlo – Psaní</vt:lpstr>
      <vt:lpstr>Jak nám to šlo – Psaní- pokračování</vt:lpstr>
      <vt:lpstr>Jak nám to šlo – Psaní- pokračování</vt:lpstr>
      <vt:lpstr>Jak nám to šlo – Psaní- aktuální tiskací písmo</vt:lpstr>
      <vt:lpstr>Tvorba pomůcek na míru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Tvorba pomůcek na míru - pokračování</vt:lpstr>
      <vt:lpstr>Individuální práce s Katkou </vt:lpstr>
      <vt:lpstr>Třída Včeliček z pohledu dětí</vt:lpstr>
      <vt:lpstr>Třída Včeliček z pohledu dětí- myšlenková mapa</vt:lpstr>
      <vt:lpstr>Kačenka stejně jako děti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2016-10-02T13:11:05Z</dcterms:created>
  <dcterms:modified xsi:type="dcterms:W3CDTF">2016-10-13T09:37:22Z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